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6" d="100"/>
          <a:sy n="66" d="100"/>
        </p:scale>
        <p:origin x="792" y="1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66125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965722"/>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FFFFFF"/>
                </a:solidFill>
                <a:latin typeface="Inter Bold" pitchFamily="34" charset="0"/>
                <a:ea typeface="Inter Bold" pitchFamily="34" charset="-122"/>
                <a:cs typeface="Inter Bold" pitchFamily="34" charset="-120"/>
              </a:rPr>
              <a:t>Finding Your Harmony: A Guide to Work-Life Balance</a:t>
            </a:r>
            <a:endParaRPr lang="en-US" sz="4450" dirty="0"/>
          </a:p>
        </p:txBody>
      </p:sp>
      <p:sp>
        <p:nvSpPr>
          <p:cNvPr id="4" name="Text 1"/>
          <p:cNvSpPr/>
          <p:nvPr/>
        </p:nvSpPr>
        <p:spPr>
          <a:xfrm>
            <a:off x="6280190" y="3723442"/>
            <a:ext cx="7556421" cy="2540318"/>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Work-life balance is about achieving a healthy equilibrium between your professional responsibilities and your personal life. It’s crucial because it directly impacts your mental well-being, boosts productivity, prevents burnout, and strengthens relationships both at work and at home. In today’s interconnected world, where remote work and constant connectivity blur boundaries, mastering this balance has become more challenging yet more essential than ever.</a:t>
            </a:r>
            <a:endParaRPr lang="en-US" sz="1750" dirty="0"/>
          </a:p>
        </p:txBody>
      </p:sp>
      <p:sp>
        <p:nvSpPr>
          <p:cNvPr id="5" name="Rectangle 4">
            <a:extLst>
              <a:ext uri="{FF2B5EF4-FFF2-40B4-BE49-F238E27FC236}">
                <a16:creationId xmlns:a16="http://schemas.microsoft.com/office/drawing/2014/main" id="{5E13CE82-0BC6-EDF0-A344-76A325B22DE5}"/>
              </a:ext>
            </a:extLst>
          </p:cNvPr>
          <p:cNvSpPr/>
          <p:nvPr/>
        </p:nvSpPr>
        <p:spPr>
          <a:xfrm>
            <a:off x="12734693" y="7605132"/>
            <a:ext cx="1895707" cy="54640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8473676F-492B-1D98-9B55-A568F3D7CFEB}"/>
              </a:ext>
            </a:extLst>
          </p:cNvPr>
          <p:cNvPicPr>
            <a:picLocks noChangeAspect="1"/>
          </p:cNvPicPr>
          <p:nvPr/>
        </p:nvPicPr>
        <p:blipFill>
          <a:blip r:embed="rId4"/>
          <a:stretch>
            <a:fillRect/>
          </a:stretch>
        </p:blipFill>
        <p:spPr>
          <a:xfrm>
            <a:off x="12723542" y="7492953"/>
            <a:ext cx="1906858" cy="65858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252895"/>
            <a:ext cx="8768834" cy="708779"/>
          </a:xfrm>
          <a:prstGeom prst="rect">
            <a:avLst/>
          </a:prstGeom>
          <a:noFill/>
          <a:ln/>
        </p:spPr>
        <p:txBody>
          <a:bodyPr wrap="none" lIns="0" tIns="0" rIns="0" bIns="0" rtlCol="0" anchor="t"/>
          <a:lstStyle/>
          <a:p>
            <a:pPr marL="0" indent="0" algn="l">
              <a:lnSpc>
                <a:spcPts val="5550"/>
              </a:lnSpc>
              <a:buNone/>
            </a:pPr>
            <a:r>
              <a:rPr lang="en-US" sz="4450" b="1" dirty="0">
                <a:solidFill>
                  <a:srgbClr val="FFFFFF"/>
                </a:solidFill>
                <a:latin typeface="Inter Bold" pitchFamily="34" charset="0"/>
                <a:ea typeface="Inter Bold" pitchFamily="34" charset="-122"/>
                <a:cs typeface="Inter Bold" pitchFamily="34" charset="-120"/>
              </a:rPr>
              <a:t>Why Work-Life Balance Matters</a:t>
            </a:r>
            <a:endParaRPr lang="en-US" sz="4450" dirty="0"/>
          </a:p>
        </p:txBody>
      </p:sp>
      <p:sp>
        <p:nvSpPr>
          <p:cNvPr id="3" name="Text 1"/>
          <p:cNvSpPr/>
          <p:nvPr/>
        </p:nvSpPr>
        <p:spPr>
          <a:xfrm>
            <a:off x="793790" y="252864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FFFFFF"/>
                </a:solidFill>
                <a:latin typeface="Inter Bold" pitchFamily="34" charset="0"/>
                <a:ea typeface="Inter Bold" pitchFamily="34" charset="-122"/>
                <a:cs typeface="Inter Bold" pitchFamily="34" charset="-120"/>
              </a:rPr>
              <a:t>For Individuals</a:t>
            </a:r>
            <a:endParaRPr lang="en-US" sz="2200" dirty="0"/>
          </a:p>
        </p:txBody>
      </p:sp>
      <p:sp>
        <p:nvSpPr>
          <p:cNvPr id="4" name="Text 2"/>
          <p:cNvSpPr/>
          <p:nvPr/>
        </p:nvSpPr>
        <p:spPr>
          <a:xfrm>
            <a:off x="793790" y="3109793"/>
            <a:ext cx="3978116" cy="108870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Inter" pitchFamily="34" charset="0"/>
                <a:ea typeface="Inter" pitchFamily="34" charset="-122"/>
                <a:cs typeface="Inter" pitchFamily="34" charset="-120"/>
              </a:rPr>
              <a:t>Improves mental and physical health by reducing stress and promoting relaxation.</a:t>
            </a:r>
            <a:endParaRPr lang="en-US" sz="1750" dirty="0"/>
          </a:p>
        </p:txBody>
      </p:sp>
      <p:sp>
        <p:nvSpPr>
          <p:cNvPr id="5" name="Text 3"/>
          <p:cNvSpPr/>
          <p:nvPr/>
        </p:nvSpPr>
        <p:spPr>
          <a:xfrm>
            <a:off x="793790" y="4277797"/>
            <a:ext cx="3978116" cy="108870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Inter" pitchFamily="34" charset="0"/>
                <a:ea typeface="Inter" pitchFamily="34" charset="-122"/>
                <a:cs typeface="Inter" pitchFamily="34" charset="-120"/>
              </a:rPr>
              <a:t>Encourages personal development, allowing time for hobbies, learning, and self-care.</a:t>
            </a:r>
            <a:endParaRPr lang="en-US" sz="1750" dirty="0"/>
          </a:p>
        </p:txBody>
      </p:sp>
      <p:sp>
        <p:nvSpPr>
          <p:cNvPr id="6" name="Text 4"/>
          <p:cNvSpPr/>
          <p:nvPr/>
        </p:nvSpPr>
        <p:spPr>
          <a:xfrm>
            <a:off x="793790" y="5445800"/>
            <a:ext cx="3978116" cy="108870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Inter" pitchFamily="34" charset="0"/>
                <a:ea typeface="Inter" pitchFamily="34" charset="-122"/>
                <a:cs typeface="Inter" pitchFamily="34" charset="-120"/>
              </a:rPr>
              <a:t>Strengthens family bonds and social connections, leading to a more fulfilling personal life.</a:t>
            </a:r>
            <a:endParaRPr lang="en-US" sz="1750" dirty="0"/>
          </a:p>
        </p:txBody>
      </p:sp>
      <p:sp>
        <p:nvSpPr>
          <p:cNvPr id="7" name="Text 5"/>
          <p:cNvSpPr/>
          <p:nvPr/>
        </p:nvSpPr>
        <p:spPr>
          <a:xfrm>
            <a:off x="5332928" y="252864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FFFFFF"/>
                </a:solidFill>
                <a:latin typeface="Inter Bold" pitchFamily="34" charset="0"/>
                <a:ea typeface="Inter Bold" pitchFamily="34" charset="-122"/>
                <a:cs typeface="Inter Bold" pitchFamily="34" charset="-120"/>
              </a:rPr>
              <a:t>For Employers</a:t>
            </a:r>
            <a:endParaRPr lang="en-US" sz="2200" dirty="0"/>
          </a:p>
        </p:txBody>
      </p:sp>
      <p:sp>
        <p:nvSpPr>
          <p:cNvPr id="8" name="Text 6"/>
          <p:cNvSpPr/>
          <p:nvPr/>
        </p:nvSpPr>
        <p:spPr>
          <a:xfrm>
            <a:off x="5332928" y="3109793"/>
            <a:ext cx="3978116" cy="108870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Inter" pitchFamily="34" charset="0"/>
                <a:ea typeface="Inter" pitchFamily="34" charset="-122"/>
                <a:cs typeface="Inter" pitchFamily="34" charset="-120"/>
              </a:rPr>
              <a:t>Reduces absenteeism and employee turnover, saving recruitment and training costs.</a:t>
            </a:r>
            <a:endParaRPr lang="en-US" sz="1750" dirty="0"/>
          </a:p>
        </p:txBody>
      </p:sp>
      <p:sp>
        <p:nvSpPr>
          <p:cNvPr id="9" name="Text 7"/>
          <p:cNvSpPr/>
          <p:nvPr/>
        </p:nvSpPr>
        <p:spPr>
          <a:xfrm>
            <a:off x="5332928" y="4277797"/>
            <a:ext cx="3978116" cy="108870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Inter" pitchFamily="34" charset="0"/>
                <a:ea typeface="Inter" pitchFamily="34" charset="-122"/>
                <a:cs typeface="Inter" pitchFamily="34" charset="-120"/>
              </a:rPr>
              <a:t>Increases employee engagement, motivation, and overall productivity.</a:t>
            </a:r>
            <a:endParaRPr lang="en-US" sz="1750" dirty="0"/>
          </a:p>
        </p:txBody>
      </p:sp>
      <p:sp>
        <p:nvSpPr>
          <p:cNvPr id="10" name="Text 8"/>
          <p:cNvSpPr/>
          <p:nvPr/>
        </p:nvSpPr>
        <p:spPr>
          <a:xfrm>
            <a:off x="5332928" y="5445800"/>
            <a:ext cx="3978116" cy="1451610"/>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Inter" pitchFamily="34" charset="0"/>
                <a:ea typeface="Inter" pitchFamily="34" charset="-122"/>
                <a:cs typeface="Inter" pitchFamily="34" charset="-120"/>
              </a:rPr>
              <a:t>Enhances the company's reputation, attracting top talent and fostering a positive work environment.</a:t>
            </a:r>
            <a:endParaRPr lang="en-US" sz="1750" dirty="0"/>
          </a:p>
        </p:txBody>
      </p:sp>
      <p:sp>
        <p:nvSpPr>
          <p:cNvPr id="11" name="Text 9"/>
          <p:cNvSpPr/>
          <p:nvPr/>
        </p:nvSpPr>
        <p:spPr>
          <a:xfrm>
            <a:off x="9872067" y="252864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FFFFFF"/>
                </a:solidFill>
                <a:latin typeface="Inter Bold" pitchFamily="34" charset="0"/>
                <a:ea typeface="Inter Bold" pitchFamily="34" charset="-122"/>
                <a:cs typeface="Inter Bold" pitchFamily="34" charset="-120"/>
              </a:rPr>
              <a:t>For Society</a:t>
            </a:r>
            <a:endParaRPr lang="en-US" sz="2200" dirty="0"/>
          </a:p>
        </p:txBody>
      </p:sp>
      <p:sp>
        <p:nvSpPr>
          <p:cNvPr id="12" name="Text 10"/>
          <p:cNvSpPr/>
          <p:nvPr/>
        </p:nvSpPr>
        <p:spPr>
          <a:xfrm>
            <a:off x="9872067" y="3109793"/>
            <a:ext cx="3978116"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Inter" pitchFamily="34" charset="0"/>
                <a:ea typeface="Inter" pitchFamily="34" charset="-122"/>
                <a:cs typeface="Inter" pitchFamily="34" charset="-120"/>
              </a:rPr>
              <a:t>Promotes healthier communities with reduced healthcare burdens.</a:t>
            </a:r>
            <a:endParaRPr lang="en-US" sz="1750" dirty="0"/>
          </a:p>
        </p:txBody>
      </p:sp>
      <p:sp>
        <p:nvSpPr>
          <p:cNvPr id="13" name="Text 11"/>
          <p:cNvSpPr/>
          <p:nvPr/>
        </p:nvSpPr>
        <p:spPr>
          <a:xfrm>
            <a:off x="9872067" y="3914894"/>
            <a:ext cx="3978116" cy="108870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Inter" pitchFamily="34" charset="0"/>
                <a:ea typeface="Inter" pitchFamily="34" charset="-122"/>
                <a:cs typeface="Inter" pitchFamily="34" charset="-120"/>
              </a:rPr>
              <a:t>Cultivates happier and more stable family units, contributing to societal well-being.</a:t>
            </a:r>
            <a:endParaRPr lang="en-US" sz="1750" dirty="0"/>
          </a:p>
        </p:txBody>
      </p:sp>
      <p:sp>
        <p:nvSpPr>
          <p:cNvPr id="14" name="Text 12"/>
          <p:cNvSpPr/>
          <p:nvPr/>
        </p:nvSpPr>
        <p:spPr>
          <a:xfrm>
            <a:off x="9872067" y="5082897"/>
            <a:ext cx="3978116" cy="108870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5E0DF"/>
                </a:solidFill>
                <a:latin typeface="Inter" pitchFamily="34" charset="0"/>
                <a:ea typeface="Inter" pitchFamily="34" charset="-122"/>
                <a:cs typeface="Inter" pitchFamily="34" charset="-120"/>
              </a:rPr>
              <a:t>Fosters a culture of well-being that benefits future generations and economic stability.</a:t>
            </a:r>
            <a:endParaRPr lang="en-US" sz="1750" dirty="0"/>
          </a:p>
        </p:txBody>
      </p:sp>
      <p:sp>
        <p:nvSpPr>
          <p:cNvPr id="15" name="Rectangle 14">
            <a:extLst>
              <a:ext uri="{FF2B5EF4-FFF2-40B4-BE49-F238E27FC236}">
                <a16:creationId xmlns:a16="http://schemas.microsoft.com/office/drawing/2014/main" id="{BCA4F574-2E76-4261-A49D-0A54F5660B0A}"/>
              </a:ext>
            </a:extLst>
          </p:cNvPr>
          <p:cNvSpPr/>
          <p:nvPr/>
        </p:nvSpPr>
        <p:spPr>
          <a:xfrm>
            <a:off x="12824749" y="7523544"/>
            <a:ext cx="1724628" cy="70605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a16="http://schemas.microsoft.com/office/drawing/2014/main" id="{2AC9B817-7C59-B1B0-B323-4548197D223A}"/>
              </a:ext>
            </a:extLst>
          </p:cNvPr>
          <p:cNvPicPr>
            <a:picLocks noChangeAspect="1"/>
          </p:cNvPicPr>
          <p:nvPr/>
        </p:nvPicPr>
        <p:blipFill>
          <a:blip r:embed="rId3"/>
          <a:stretch>
            <a:fillRect/>
          </a:stretch>
        </p:blipFill>
        <p:spPr>
          <a:xfrm>
            <a:off x="12824748" y="7538441"/>
            <a:ext cx="1805651" cy="69115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561392"/>
          </a:xfrm>
          <a:prstGeom prst="rect">
            <a:avLst/>
          </a:prstGeom>
        </p:spPr>
      </p:pic>
      <p:sp>
        <p:nvSpPr>
          <p:cNvPr id="3" name="Text 0"/>
          <p:cNvSpPr/>
          <p:nvPr/>
        </p:nvSpPr>
        <p:spPr>
          <a:xfrm>
            <a:off x="717113" y="3220164"/>
            <a:ext cx="8030766" cy="640318"/>
          </a:xfrm>
          <a:prstGeom prst="rect">
            <a:avLst/>
          </a:prstGeom>
          <a:noFill/>
          <a:ln/>
        </p:spPr>
        <p:txBody>
          <a:bodyPr wrap="none" lIns="0" tIns="0" rIns="0" bIns="0" rtlCol="0" anchor="t"/>
          <a:lstStyle/>
          <a:p>
            <a:pPr marL="0" indent="0" algn="l">
              <a:lnSpc>
                <a:spcPts val="5000"/>
              </a:lnSpc>
              <a:buNone/>
            </a:pPr>
            <a:r>
              <a:rPr lang="en-US" sz="4000" b="1" dirty="0">
                <a:solidFill>
                  <a:srgbClr val="FFFFFF"/>
                </a:solidFill>
                <a:latin typeface="Inter Bold" pitchFamily="34" charset="0"/>
                <a:ea typeface="Inter Bold" pitchFamily="34" charset="-122"/>
                <a:cs typeface="Inter Bold" pitchFamily="34" charset="-120"/>
              </a:rPr>
              <a:t>Navigating Common Challenges</a:t>
            </a:r>
            <a:endParaRPr lang="en-US" sz="4000" dirty="0"/>
          </a:p>
        </p:txBody>
      </p:sp>
      <p:sp>
        <p:nvSpPr>
          <p:cNvPr id="4" name="Shape 1"/>
          <p:cNvSpPr/>
          <p:nvPr/>
        </p:nvSpPr>
        <p:spPr>
          <a:xfrm>
            <a:off x="717113" y="4167783"/>
            <a:ext cx="461010" cy="461010"/>
          </a:xfrm>
          <a:prstGeom prst="roundRect">
            <a:avLst>
              <a:gd name="adj" fmla="val 18669"/>
            </a:avLst>
          </a:prstGeom>
          <a:solidFill>
            <a:srgbClr val="110080"/>
          </a:solidFill>
          <a:ln w="7620">
            <a:solidFill>
              <a:srgbClr val="2A1999"/>
            </a:solidFill>
            <a:prstDash val="solid"/>
          </a:ln>
        </p:spPr>
      </p:sp>
      <p:pic>
        <p:nvPicPr>
          <p:cNvPr id="5" name="Image 1" descr="preencoded.png"/>
          <p:cNvPicPr>
            <a:picLocks noChangeAspect="1"/>
          </p:cNvPicPr>
          <p:nvPr/>
        </p:nvPicPr>
        <p:blipFill>
          <a:blip r:embed="rId4"/>
          <a:stretch>
            <a:fillRect/>
          </a:stretch>
        </p:blipFill>
        <p:spPr>
          <a:xfrm>
            <a:off x="793968" y="4206180"/>
            <a:ext cx="307300" cy="384215"/>
          </a:xfrm>
          <a:prstGeom prst="rect">
            <a:avLst/>
          </a:prstGeom>
        </p:spPr>
      </p:pic>
      <p:sp>
        <p:nvSpPr>
          <p:cNvPr id="6" name="Text 2"/>
          <p:cNvSpPr/>
          <p:nvPr/>
        </p:nvSpPr>
        <p:spPr>
          <a:xfrm>
            <a:off x="1383030" y="4238149"/>
            <a:ext cx="2610564" cy="320040"/>
          </a:xfrm>
          <a:prstGeom prst="rect">
            <a:avLst/>
          </a:prstGeom>
          <a:noFill/>
          <a:ln/>
        </p:spPr>
        <p:txBody>
          <a:bodyPr wrap="none" lIns="0" tIns="0" rIns="0" bIns="0" rtlCol="0" anchor="t"/>
          <a:lstStyle/>
          <a:p>
            <a:pPr marL="0" indent="0" algn="l">
              <a:lnSpc>
                <a:spcPts val="2500"/>
              </a:lnSpc>
              <a:buNone/>
            </a:pPr>
            <a:r>
              <a:rPr lang="en-US" sz="2000" b="1" dirty="0">
                <a:solidFill>
                  <a:srgbClr val="E5E0DF"/>
                </a:solidFill>
                <a:latin typeface="Inter Bold" pitchFamily="34" charset="0"/>
                <a:ea typeface="Inter Bold" pitchFamily="34" charset="-122"/>
                <a:cs typeface="Inter Bold" pitchFamily="34" charset="-120"/>
              </a:rPr>
              <a:t>Overworking Culture</a:t>
            </a:r>
            <a:endParaRPr lang="en-US" sz="2000" dirty="0"/>
          </a:p>
        </p:txBody>
      </p:sp>
      <p:sp>
        <p:nvSpPr>
          <p:cNvPr id="7" name="Text 3"/>
          <p:cNvSpPr/>
          <p:nvPr/>
        </p:nvSpPr>
        <p:spPr>
          <a:xfrm>
            <a:off x="1383030" y="4681061"/>
            <a:ext cx="5804178" cy="983337"/>
          </a:xfrm>
          <a:prstGeom prst="rect">
            <a:avLst/>
          </a:prstGeom>
          <a:noFill/>
          <a:ln/>
        </p:spPr>
        <p:txBody>
          <a:bodyPr wrap="square" lIns="0" tIns="0" rIns="0" bIns="0" rtlCol="0" anchor="t"/>
          <a:lstStyle/>
          <a:p>
            <a:pPr marL="0" indent="0" algn="l">
              <a:lnSpc>
                <a:spcPts val="2550"/>
              </a:lnSpc>
              <a:buNone/>
            </a:pPr>
            <a:r>
              <a:rPr lang="en-US" sz="1600" dirty="0">
                <a:solidFill>
                  <a:srgbClr val="E5E0DF"/>
                </a:solidFill>
                <a:latin typeface="Inter" pitchFamily="34" charset="0"/>
                <a:ea typeface="Inter" pitchFamily="34" charset="-122"/>
                <a:cs typeface="Inter" pitchFamily="34" charset="-120"/>
              </a:rPr>
              <a:t>The pervasive pressure to work extended hours, respond to emails after office hours, and be constantly available often leads to exhaustion and diminished personal time.</a:t>
            </a:r>
            <a:endParaRPr lang="en-US" sz="1600" dirty="0"/>
          </a:p>
        </p:txBody>
      </p:sp>
      <p:sp>
        <p:nvSpPr>
          <p:cNvPr id="8" name="Shape 4"/>
          <p:cNvSpPr/>
          <p:nvPr/>
        </p:nvSpPr>
        <p:spPr>
          <a:xfrm>
            <a:off x="7443311" y="4167783"/>
            <a:ext cx="461010" cy="461010"/>
          </a:xfrm>
          <a:prstGeom prst="roundRect">
            <a:avLst>
              <a:gd name="adj" fmla="val 18669"/>
            </a:avLst>
          </a:prstGeom>
          <a:solidFill>
            <a:srgbClr val="110080"/>
          </a:solidFill>
          <a:ln w="7620">
            <a:solidFill>
              <a:srgbClr val="2A1999"/>
            </a:solidFill>
            <a:prstDash val="solid"/>
          </a:ln>
        </p:spPr>
      </p:sp>
      <p:pic>
        <p:nvPicPr>
          <p:cNvPr id="9" name="Image 2" descr="preencoded.png"/>
          <p:cNvPicPr>
            <a:picLocks noChangeAspect="1"/>
          </p:cNvPicPr>
          <p:nvPr/>
        </p:nvPicPr>
        <p:blipFill>
          <a:blip r:embed="rId5"/>
          <a:stretch>
            <a:fillRect/>
          </a:stretch>
        </p:blipFill>
        <p:spPr>
          <a:xfrm>
            <a:off x="7520166" y="4206180"/>
            <a:ext cx="307300" cy="384215"/>
          </a:xfrm>
          <a:prstGeom prst="rect">
            <a:avLst/>
          </a:prstGeom>
        </p:spPr>
      </p:pic>
      <p:sp>
        <p:nvSpPr>
          <p:cNvPr id="10" name="Text 5"/>
          <p:cNvSpPr/>
          <p:nvPr/>
        </p:nvSpPr>
        <p:spPr>
          <a:xfrm>
            <a:off x="8109228" y="4238149"/>
            <a:ext cx="2589371" cy="320040"/>
          </a:xfrm>
          <a:prstGeom prst="rect">
            <a:avLst/>
          </a:prstGeom>
          <a:noFill/>
          <a:ln/>
        </p:spPr>
        <p:txBody>
          <a:bodyPr wrap="none" lIns="0" tIns="0" rIns="0" bIns="0" rtlCol="0" anchor="t"/>
          <a:lstStyle/>
          <a:p>
            <a:pPr marL="0" indent="0" algn="l">
              <a:lnSpc>
                <a:spcPts val="2500"/>
              </a:lnSpc>
              <a:buNone/>
            </a:pPr>
            <a:r>
              <a:rPr lang="en-US" sz="2000" b="1" dirty="0">
                <a:solidFill>
                  <a:srgbClr val="E5E0DF"/>
                </a:solidFill>
                <a:latin typeface="Inter Bold" pitchFamily="34" charset="0"/>
                <a:ea typeface="Inter Bold" pitchFamily="34" charset="-122"/>
                <a:cs typeface="Inter Bold" pitchFamily="34" charset="-120"/>
              </a:rPr>
              <a:t>Technology Invasion</a:t>
            </a:r>
            <a:endParaRPr lang="en-US" sz="2000" dirty="0"/>
          </a:p>
        </p:txBody>
      </p:sp>
      <p:sp>
        <p:nvSpPr>
          <p:cNvPr id="11" name="Text 6"/>
          <p:cNvSpPr/>
          <p:nvPr/>
        </p:nvSpPr>
        <p:spPr>
          <a:xfrm>
            <a:off x="8109228" y="4681061"/>
            <a:ext cx="5804178" cy="983337"/>
          </a:xfrm>
          <a:prstGeom prst="rect">
            <a:avLst/>
          </a:prstGeom>
          <a:noFill/>
          <a:ln/>
        </p:spPr>
        <p:txBody>
          <a:bodyPr wrap="square" lIns="0" tIns="0" rIns="0" bIns="0" rtlCol="0" anchor="t"/>
          <a:lstStyle/>
          <a:p>
            <a:pPr marL="0" indent="0" algn="l">
              <a:lnSpc>
                <a:spcPts val="2550"/>
              </a:lnSpc>
              <a:buNone/>
            </a:pPr>
            <a:r>
              <a:rPr lang="en-US" sz="1600" dirty="0">
                <a:solidFill>
                  <a:srgbClr val="E5E0DF"/>
                </a:solidFill>
                <a:latin typeface="Inter" pitchFamily="34" charset="0"/>
                <a:ea typeface="Inter" pitchFamily="34" charset="-122"/>
                <a:cs typeface="Inter" pitchFamily="34" charset="-120"/>
              </a:rPr>
              <a:t>Smartphones and laptops, while convenient, blur the lines between professional and personal life, making it difficult to disconnect and truly relax.</a:t>
            </a:r>
            <a:endParaRPr lang="en-US" sz="1600" dirty="0"/>
          </a:p>
        </p:txBody>
      </p:sp>
      <p:sp>
        <p:nvSpPr>
          <p:cNvPr id="12" name="Shape 7"/>
          <p:cNvSpPr/>
          <p:nvPr/>
        </p:nvSpPr>
        <p:spPr>
          <a:xfrm>
            <a:off x="717113" y="6074212"/>
            <a:ext cx="461010" cy="461010"/>
          </a:xfrm>
          <a:prstGeom prst="roundRect">
            <a:avLst>
              <a:gd name="adj" fmla="val 18669"/>
            </a:avLst>
          </a:prstGeom>
          <a:solidFill>
            <a:srgbClr val="110080"/>
          </a:solidFill>
          <a:ln w="7620">
            <a:solidFill>
              <a:srgbClr val="2A1999"/>
            </a:solidFill>
            <a:prstDash val="solid"/>
          </a:ln>
        </p:spPr>
      </p:sp>
      <p:pic>
        <p:nvPicPr>
          <p:cNvPr id="13" name="Image 3" descr="preencoded.png"/>
          <p:cNvPicPr>
            <a:picLocks noChangeAspect="1"/>
          </p:cNvPicPr>
          <p:nvPr/>
        </p:nvPicPr>
        <p:blipFill>
          <a:blip r:embed="rId6"/>
          <a:stretch>
            <a:fillRect/>
          </a:stretch>
        </p:blipFill>
        <p:spPr>
          <a:xfrm>
            <a:off x="793968" y="6112609"/>
            <a:ext cx="307300" cy="384215"/>
          </a:xfrm>
          <a:prstGeom prst="rect">
            <a:avLst/>
          </a:prstGeom>
        </p:spPr>
      </p:pic>
      <p:sp>
        <p:nvSpPr>
          <p:cNvPr id="14" name="Text 8"/>
          <p:cNvSpPr/>
          <p:nvPr/>
        </p:nvSpPr>
        <p:spPr>
          <a:xfrm>
            <a:off x="1383030" y="6144578"/>
            <a:ext cx="2979539" cy="320040"/>
          </a:xfrm>
          <a:prstGeom prst="rect">
            <a:avLst/>
          </a:prstGeom>
          <a:noFill/>
          <a:ln/>
        </p:spPr>
        <p:txBody>
          <a:bodyPr wrap="none" lIns="0" tIns="0" rIns="0" bIns="0" rtlCol="0" anchor="t"/>
          <a:lstStyle/>
          <a:p>
            <a:pPr marL="0" indent="0" algn="l">
              <a:lnSpc>
                <a:spcPts val="2500"/>
              </a:lnSpc>
              <a:buNone/>
            </a:pPr>
            <a:r>
              <a:rPr lang="en-US" sz="2000" b="1" dirty="0">
                <a:solidFill>
                  <a:srgbClr val="E5E0DF"/>
                </a:solidFill>
                <a:latin typeface="Inter Bold" pitchFamily="34" charset="0"/>
                <a:ea typeface="Inter Bold" pitchFamily="34" charset="-122"/>
                <a:cs typeface="Inter Bold" pitchFamily="34" charset="-120"/>
              </a:rPr>
              <a:t>Poor Time Management</a:t>
            </a:r>
            <a:endParaRPr lang="en-US" sz="2000" dirty="0"/>
          </a:p>
        </p:txBody>
      </p:sp>
      <p:sp>
        <p:nvSpPr>
          <p:cNvPr id="15" name="Text 9"/>
          <p:cNvSpPr/>
          <p:nvPr/>
        </p:nvSpPr>
        <p:spPr>
          <a:xfrm>
            <a:off x="1383030" y="6587490"/>
            <a:ext cx="5804178" cy="983337"/>
          </a:xfrm>
          <a:prstGeom prst="rect">
            <a:avLst/>
          </a:prstGeom>
          <a:noFill/>
          <a:ln/>
        </p:spPr>
        <p:txBody>
          <a:bodyPr wrap="square" lIns="0" tIns="0" rIns="0" bIns="0" rtlCol="0" anchor="t"/>
          <a:lstStyle/>
          <a:p>
            <a:pPr marL="0" indent="0" algn="l">
              <a:lnSpc>
                <a:spcPts val="2550"/>
              </a:lnSpc>
              <a:buNone/>
            </a:pPr>
            <a:r>
              <a:rPr lang="en-US" sz="1600" dirty="0">
                <a:solidFill>
                  <a:srgbClr val="E5E0DF"/>
                </a:solidFill>
                <a:latin typeface="Inter" pitchFamily="34" charset="0"/>
                <a:ea typeface="Inter" pitchFamily="34" charset="-122"/>
                <a:cs typeface="Inter" pitchFamily="34" charset="-120"/>
              </a:rPr>
              <a:t>Without clear prioritization of tasks and effective planning, individuals can easily feel swamped, leading to increased stress and neglected personal commitments.</a:t>
            </a:r>
            <a:endParaRPr lang="en-US" sz="1600" dirty="0"/>
          </a:p>
        </p:txBody>
      </p:sp>
      <p:sp>
        <p:nvSpPr>
          <p:cNvPr id="16" name="Shape 10"/>
          <p:cNvSpPr/>
          <p:nvPr/>
        </p:nvSpPr>
        <p:spPr>
          <a:xfrm>
            <a:off x="7443311" y="6074212"/>
            <a:ext cx="461010" cy="461010"/>
          </a:xfrm>
          <a:prstGeom prst="roundRect">
            <a:avLst>
              <a:gd name="adj" fmla="val 18669"/>
            </a:avLst>
          </a:prstGeom>
          <a:solidFill>
            <a:srgbClr val="110080"/>
          </a:solidFill>
          <a:ln w="7620">
            <a:solidFill>
              <a:srgbClr val="2A1999"/>
            </a:solidFill>
            <a:prstDash val="solid"/>
          </a:ln>
        </p:spPr>
      </p:sp>
      <p:pic>
        <p:nvPicPr>
          <p:cNvPr id="17" name="Image 4" descr="preencoded.png"/>
          <p:cNvPicPr>
            <a:picLocks noChangeAspect="1"/>
          </p:cNvPicPr>
          <p:nvPr/>
        </p:nvPicPr>
        <p:blipFill>
          <a:blip r:embed="rId7"/>
          <a:stretch>
            <a:fillRect/>
          </a:stretch>
        </p:blipFill>
        <p:spPr>
          <a:xfrm>
            <a:off x="7520166" y="6112609"/>
            <a:ext cx="307300" cy="384215"/>
          </a:xfrm>
          <a:prstGeom prst="rect">
            <a:avLst/>
          </a:prstGeom>
        </p:spPr>
      </p:pic>
      <p:sp>
        <p:nvSpPr>
          <p:cNvPr id="18" name="Text 11"/>
          <p:cNvSpPr/>
          <p:nvPr/>
        </p:nvSpPr>
        <p:spPr>
          <a:xfrm>
            <a:off x="8109228" y="6144578"/>
            <a:ext cx="3390543" cy="320040"/>
          </a:xfrm>
          <a:prstGeom prst="rect">
            <a:avLst/>
          </a:prstGeom>
          <a:noFill/>
          <a:ln/>
        </p:spPr>
        <p:txBody>
          <a:bodyPr wrap="none" lIns="0" tIns="0" rIns="0" bIns="0" rtlCol="0" anchor="t"/>
          <a:lstStyle/>
          <a:p>
            <a:pPr marL="0" indent="0" algn="l">
              <a:lnSpc>
                <a:spcPts val="2500"/>
              </a:lnSpc>
              <a:buNone/>
            </a:pPr>
            <a:r>
              <a:rPr lang="en-US" sz="2000" b="1" dirty="0">
                <a:solidFill>
                  <a:srgbClr val="E5E0DF"/>
                </a:solidFill>
                <a:latin typeface="Inter Bold" pitchFamily="34" charset="0"/>
                <a:ea typeface="Inter Bold" pitchFamily="34" charset="-122"/>
                <a:cs typeface="Inter Bold" pitchFamily="34" charset="-120"/>
              </a:rPr>
              <a:t>Lack of Supportive Policies</a:t>
            </a:r>
            <a:endParaRPr lang="en-US" sz="2000" dirty="0"/>
          </a:p>
        </p:txBody>
      </p:sp>
      <p:sp>
        <p:nvSpPr>
          <p:cNvPr id="19" name="Text 12"/>
          <p:cNvSpPr/>
          <p:nvPr/>
        </p:nvSpPr>
        <p:spPr>
          <a:xfrm>
            <a:off x="8109228" y="6587490"/>
            <a:ext cx="5804178" cy="983337"/>
          </a:xfrm>
          <a:prstGeom prst="rect">
            <a:avLst/>
          </a:prstGeom>
          <a:noFill/>
          <a:ln/>
        </p:spPr>
        <p:txBody>
          <a:bodyPr wrap="square" lIns="0" tIns="0" rIns="0" bIns="0" rtlCol="0" anchor="t"/>
          <a:lstStyle/>
          <a:p>
            <a:pPr marL="0" indent="0" algn="l">
              <a:lnSpc>
                <a:spcPts val="2550"/>
              </a:lnSpc>
              <a:buNone/>
            </a:pPr>
            <a:r>
              <a:rPr lang="en-US" sz="1600" dirty="0">
                <a:solidFill>
                  <a:srgbClr val="E5E0DF"/>
                </a:solidFill>
                <a:latin typeface="Inter" pitchFamily="34" charset="0"/>
                <a:ea typeface="Inter" pitchFamily="34" charset="-122"/>
                <a:cs typeface="Inter" pitchFamily="34" charset="-120"/>
              </a:rPr>
              <a:t>Inflexible work schedules, minimal leave policies, and a lack of organizational support for employee well-being can hinder efforts to achieve balance.</a:t>
            </a:r>
            <a:endParaRPr lang="en-US" sz="1600" dirty="0"/>
          </a:p>
        </p:txBody>
      </p:sp>
      <p:sp>
        <p:nvSpPr>
          <p:cNvPr id="23" name="Rectangle 22">
            <a:extLst>
              <a:ext uri="{FF2B5EF4-FFF2-40B4-BE49-F238E27FC236}">
                <a16:creationId xmlns:a16="http://schemas.microsoft.com/office/drawing/2014/main" id="{837998D3-0FCE-55A0-6FC3-9F0480EED637}"/>
              </a:ext>
            </a:extLst>
          </p:cNvPr>
          <p:cNvSpPr/>
          <p:nvPr/>
        </p:nvSpPr>
        <p:spPr>
          <a:xfrm>
            <a:off x="12442785" y="7570827"/>
            <a:ext cx="2083443" cy="65877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5" name="Picture 24">
            <a:extLst>
              <a:ext uri="{FF2B5EF4-FFF2-40B4-BE49-F238E27FC236}">
                <a16:creationId xmlns:a16="http://schemas.microsoft.com/office/drawing/2014/main" id="{228F40D8-2CE5-E44B-AC12-70B91CEAE0E9}"/>
              </a:ext>
            </a:extLst>
          </p:cNvPr>
          <p:cNvPicPr>
            <a:picLocks noChangeAspect="1"/>
          </p:cNvPicPr>
          <p:nvPr/>
        </p:nvPicPr>
        <p:blipFill>
          <a:blip r:embed="rId8"/>
          <a:stretch>
            <a:fillRect/>
          </a:stretch>
        </p:blipFill>
        <p:spPr>
          <a:xfrm>
            <a:off x="12418964" y="7570827"/>
            <a:ext cx="2211435" cy="65877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531852" y="1613416"/>
            <a:ext cx="6377821" cy="474821"/>
          </a:xfrm>
          <a:prstGeom prst="rect">
            <a:avLst/>
          </a:prstGeom>
          <a:noFill/>
          <a:ln/>
        </p:spPr>
        <p:txBody>
          <a:bodyPr wrap="none" lIns="0" tIns="0" rIns="0" bIns="0" rtlCol="0" anchor="t"/>
          <a:lstStyle/>
          <a:p>
            <a:pPr marL="0" indent="0" algn="l">
              <a:lnSpc>
                <a:spcPts val="3700"/>
              </a:lnSpc>
              <a:buNone/>
            </a:pPr>
            <a:r>
              <a:rPr lang="en-US" sz="2950" b="1" dirty="0">
                <a:solidFill>
                  <a:srgbClr val="FFFFFF"/>
                </a:solidFill>
                <a:latin typeface="Inter Bold" pitchFamily="34" charset="0"/>
                <a:ea typeface="Inter Bold" pitchFamily="34" charset="-122"/>
                <a:cs typeface="Inter Bold" pitchFamily="34" charset="-120"/>
              </a:rPr>
              <a:t>Effective Strategies for Individuals</a:t>
            </a:r>
            <a:endParaRPr lang="en-US" sz="2950" dirty="0"/>
          </a:p>
        </p:txBody>
      </p:sp>
      <p:pic>
        <p:nvPicPr>
          <p:cNvPr id="4" name="Image 1" descr="preencoded.png"/>
          <p:cNvPicPr>
            <a:picLocks noChangeAspect="1"/>
          </p:cNvPicPr>
          <p:nvPr/>
        </p:nvPicPr>
        <p:blipFill>
          <a:blip r:embed="rId4"/>
          <a:stretch>
            <a:fillRect/>
          </a:stretch>
        </p:blipFill>
        <p:spPr>
          <a:xfrm>
            <a:off x="531852" y="2342674"/>
            <a:ext cx="379809" cy="379809"/>
          </a:xfrm>
          <a:prstGeom prst="rect">
            <a:avLst/>
          </a:prstGeom>
        </p:spPr>
      </p:pic>
      <p:sp>
        <p:nvSpPr>
          <p:cNvPr id="5" name="Text 1"/>
          <p:cNvSpPr/>
          <p:nvPr/>
        </p:nvSpPr>
        <p:spPr>
          <a:xfrm>
            <a:off x="1063585" y="2406253"/>
            <a:ext cx="1947982" cy="237292"/>
          </a:xfrm>
          <a:prstGeom prst="rect">
            <a:avLst/>
          </a:prstGeom>
          <a:noFill/>
          <a:ln/>
        </p:spPr>
        <p:txBody>
          <a:bodyPr wrap="none" lIns="0" tIns="0" rIns="0" bIns="0" rtlCol="0" anchor="t"/>
          <a:lstStyle/>
          <a:p>
            <a:pPr marL="0" indent="0" algn="l">
              <a:lnSpc>
                <a:spcPts val="1850"/>
              </a:lnSpc>
              <a:buNone/>
            </a:pPr>
            <a:r>
              <a:rPr lang="en-US" sz="1450" b="1" dirty="0">
                <a:solidFill>
                  <a:srgbClr val="E5E0DF"/>
                </a:solidFill>
                <a:latin typeface="Inter Bold" pitchFamily="34" charset="0"/>
                <a:ea typeface="Inter Bold" pitchFamily="34" charset="-122"/>
                <a:cs typeface="Inter Bold" pitchFamily="34" charset="-120"/>
              </a:rPr>
              <a:t>Set Clear Boundaries</a:t>
            </a:r>
            <a:endParaRPr lang="en-US" sz="1450" dirty="0"/>
          </a:p>
        </p:txBody>
      </p:sp>
      <p:sp>
        <p:nvSpPr>
          <p:cNvPr id="6" name="Text 2"/>
          <p:cNvSpPr/>
          <p:nvPr/>
        </p:nvSpPr>
        <p:spPr>
          <a:xfrm>
            <a:off x="1063585" y="2734628"/>
            <a:ext cx="2035016" cy="1458039"/>
          </a:xfrm>
          <a:prstGeom prst="rect">
            <a:avLst/>
          </a:prstGeom>
          <a:noFill/>
          <a:ln/>
        </p:spPr>
        <p:txBody>
          <a:bodyPr wrap="square" lIns="0" tIns="0" rIns="0" bIns="0" rtlCol="0" anchor="t"/>
          <a:lstStyle/>
          <a:p>
            <a:pPr marL="0" indent="0" algn="l">
              <a:lnSpc>
                <a:spcPts val="1900"/>
              </a:lnSpc>
              <a:buNone/>
            </a:pPr>
            <a:r>
              <a:rPr lang="en-US" sz="1150" dirty="0">
                <a:solidFill>
                  <a:srgbClr val="E5E0DF"/>
                </a:solidFill>
                <a:latin typeface="Inter" pitchFamily="34" charset="0"/>
                <a:ea typeface="Inter" pitchFamily="34" charset="-122"/>
                <a:cs typeface="Inter" pitchFamily="34" charset="-120"/>
              </a:rPr>
              <a:t>Define and stick to specific working hours. Turn off work notifications after hours and avoid checking emails during personal time to create a clear separation.</a:t>
            </a:r>
            <a:endParaRPr lang="en-US" sz="1150" dirty="0"/>
          </a:p>
        </p:txBody>
      </p:sp>
      <p:pic>
        <p:nvPicPr>
          <p:cNvPr id="7" name="Image 2" descr="preencoded.png"/>
          <p:cNvPicPr>
            <a:picLocks noChangeAspect="1"/>
          </p:cNvPicPr>
          <p:nvPr/>
        </p:nvPicPr>
        <p:blipFill>
          <a:blip r:embed="rId5"/>
          <a:stretch>
            <a:fillRect/>
          </a:stretch>
        </p:blipFill>
        <p:spPr>
          <a:xfrm>
            <a:off x="3288506" y="2342674"/>
            <a:ext cx="379809" cy="379809"/>
          </a:xfrm>
          <a:prstGeom prst="rect">
            <a:avLst/>
          </a:prstGeom>
        </p:spPr>
      </p:pic>
      <p:sp>
        <p:nvSpPr>
          <p:cNvPr id="8" name="Text 3"/>
          <p:cNvSpPr/>
          <p:nvPr/>
        </p:nvSpPr>
        <p:spPr>
          <a:xfrm>
            <a:off x="3820239" y="2406253"/>
            <a:ext cx="1899404" cy="237292"/>
          </a:xfrm>
          <a:prstGeom prst="rect">
            <a:avLst/>
          </a:prstGeom>
          <a:noFill/>
          <a:ln/>
        </p:spPr>
        <p:txBody>
          <a:bodyPr wrap="none" lIns="0" tIns="0" rIns="0" bIns="0" rtlCol="0" anchor="t"/>
          <a:lstStyle/>
          <a:p>
            <a:pPr marL="0" indent="0" algn="l">
              <a:lnSpc>
                <a:spcPts val="1850"/>
              </a:lnSpc>
              <a:buNone/>
            </a:pPr>
            <a:r>
              <a:rPr lang="en-US" sz="1450" b="1" dirty="0">
                <a:solidFill>
                  <a:srgbClr val="E5E0DF"/>
                </a:solidFill>
                <a:latin typeface="Inter Bold" pitchFamily="34" charset="0"/>
                <a:ea typeface="Inter Bold" pitchFamily="34" charset="-122"/>
                <a:cs typeface="Inter Bold" pitchFamily="34" charset="-120"/>
              </a:rPr>
              <a:t>Prioritize Tasks</a:t>
            </a:r>
            <a:endParaRPr lang="en-US" sz="1450" dirty="0"/>
          </a:p>
        </p:txBody>
      </p:sp>
      <p:sp>
        <p:nvSpPr>
          <p:cNvPr id="9" name="Text 4"/>
          <p:cNvSpPr/>
          <p:nvPr/>
        </p:nvSpPr>
        <p:spPr>
          <a:xfrm>
            <a:off x="3820239" y="2734628"/>
            <a:ext cx="2035135" cy="1701046"/>
          </a:xfrm>
          <a:prstGeom prst="rect">
            <a:avLst/>
          </a:prstGeom>
          <a:noFill/>
          <a:ln/>
        </p:spPr>
        <p:txBody>
          <a:bodyPr wrap="square" lIns="0" tIns="0" rIns="0" bIns="0" rtlCol="0" anchor="t"/>
          <a:lstStyle/>
          <a:p>
            <a:pPr marL="0" indent="0" algn="l">
              <a:lnSpc>
                <a:spcPts val="1900"/>
              </a:lnSpc>
              <a:buNone/>
            </a:pPr>
            <a:r>
              <a:rPr lang="en-US" sz="1150" dirty="0">
                <a:solidFill>
                  <a:srgbClr val="E5E0DF"/>
                </a:solidFill>
                <a:latin typeface="Inter" pitchFamily="34" charset="0"/>
                <a:ea typeface="Inter" pitchFamily="34" charset="-122"/>
                <a:cs typeface="Inter" pitchFamily="34" charset="-120"/>
              </a:rPr>
              <a:t>Utilize proven time management techniques like the Eisenhower Matrix for urgent/important tasks or the Pomodoro Technique for focused work intervals to optimize productivity.</a:t>
            </a:r>
            <a:endParaRPr lang="en-US" sz="1150" dirty="0"/>
          </a:p>
        </p:txBody>
      </p:sp>
      <p:pic>
        <p:nvPicPr>
          <p:cNvPr id="10" name="Image 3" descr="preencoded.png"/>
          <p:cNvPicPr>
            <a:picLocks noChangeAspect="1"/>
          </p:cNvPicPr>
          <p:nvPr/>
        </p:nvPicPr>
        <p:blipFill>
          <a:blip r:embed="rId6"/>
          <a:stretch>
            <a:fillRect/>
          </a:stretch>
        </p:blipFill>
        <p:spPr>
          <a:xfrm>
            <a:off x="6045279" y="2342674"/>
            <a:ext cx="379809" cy="379809"/>
          </a:xfrm>
          <a:prstGeom prst="rect">
            <a:avLst/>
          </a:prstGeom>
        </p:spPr>
      </p:pic>
      <p:sp>
        <p:nvSpPr>
          <p:cNvPr id="11" name="Text 5"/>
          <p:cNvSpPr/>
          <p:nvPr/>
        </p:nvSpPr>
        <p:spPr>
          <a:xfrm>
            <a:off x="6577013" y="2406253"/>
            <a:ext cx="1899404" cy="237292"/>
          </a:xfrm>
          <a:prstGeom prst="rect">
            <a:avLst/>
          </a:prstGeom>
          <a:noFill/>
          <a:ln/>
        </p:spPr>
        <p:txBody>
          <a:bodyPr wrap="none" lIns="0" tIns="0" rIns="0" bIns="0" rtlCol="0" anchor="t"/>
          <a:lstStyle/>
          <a:p>
            <a:pPr marL="0" indent="0" algn="l">
              <a:lnSpc>
                <a:spcPts val="1850"/>
              </a:lnSpc>
              <a:buNone/>
            </a:pPr>
            <a:r>
              <a:rPr lang="en-US" sz="1450" b="1" dirty="0">
                <a:solidFill>
                  <a:srgbClr val="E5E0DF"/>
                </a:solidFill>
                <a:latin typeface="Inter Bold" pitchFamily="34" charset="0"/>
                <a:ea typeface="Inter Bold" pitchFamily="34" charset="-122"/>
                <a:cs typeface="Inter Bold" pitchFamily="34" charset="-120"/>
              </a:rPr>
              <a:t>Take Regular Breaks</a:t>
            </a:r>
            <a:endParaRPr lang="en-US" sz="1450" dirty="0"/>
          </a:p>
        </p:txBody>
      </p:sp>
      <p:sp>
        <p:nvSpPr>
          <p:cNvPr id="12" name="Text 6"/>
          <p:cNvSpPr/>
          <p:nvPr/>
        </p:nvSpPr>
        <p:spPr>
          <a:xfrm>
            <a:off x="6577013" y="2734628"/>
            <a:ext cx="2035016" cy="1458039"/>
          </a:xfrm>
          <a:prstGeom prst="rect">
            <a:avLst/>
          </a:prstGeom>
          <a:noFill/>
          <a:ln/>
        </p:spPr>
        <p:txBody>
          <a:bodyPr wrap="square" lIns="0" tIns="0" rIns="0" bIns="0" rtlCol="0" anchor="t"/>
          <a:lstStyle/>
          <a:p>
            <a:pPr marL="0" indent="0" algn="l">
              <a:lnSpc>
                <a:spcPts val="1900"/>
              </a:lnSpc>
              <a:buNone/>
            </a:pPr>
            <a:r>
              <a:rPr lang="en-US" sz="1150" dirty="0">
                <a:solidFill>
                  <a:srgbClr val="E5E0DF"/>
                </a:solidFill>
                <a:latin typeface="Inter" pitchFamily="34" charset="0"/>
                <a:ea typeface="Inter" pitchFamily="34" charset="-122"/>
                <a:cs typeface="Inter" pitchFamily="34" charset="-120"/>
              </a:rPr>
              <a:t>Incorporate short, frequent breaks throughout your workday to recharge. Plan and take proper vacations to fully disconnect and prevent burnout.</a:t>
            </a:r>
            <a:endParaRPr lang="en-US" sz="1150" dirty="0"/>
          </a:p>
        </p:txBody>
      </p:sp>
      <p:pic>
        <p:nvPicPr>
          <p:cNvPr id="13" name="Image 4" descr="preencoded.png"/>
          <p:cNvPicPr>
            <a:picLocks noChangeAspect="1"/>
          </p:cNvPicPr>
          <p:nvPr/>
        </p:nvPicPr>
        <p:blipFill>
          <a:blip r:embed="rId7"/>
          <a:stretch>
            <a:fillRect/>
          </a:stretch>
        </p:blipFill>
        <p:spPr>
          <a:xfrm>
            <a:off x="531852" y="4766072"/>
            <a:ext cx="379809" cy="379809"/>
          </a:xfrm>
          <a:prstGeom prst="rect">
            <a:avLst/>
          </a:prstGeom>
        </p:spPr>
      </p:pic>
      <p:sp>
        <p:nvSpPr>
          <p:cNvPr id="14" name="Text 7"/>
          <p:cNvSpPr/>
          <p:nvPr/>
        </p:nvSpPr>
        <p:spPr>
          <a:xfrm>
            <a:off x="1063585" y="4829651"/>
            <a:ext cx="1899404" cy="237292"/>
          </a:xfrm>
          <a:prstGeom prst="rect">
            <a:avLst/>
          </a:prstGeom>
          <a:noFill/>
          <a:ln/>
        </p:spPr>
        <p:txBody>
          <a:bodyPr wrap="none" lIns="0" tIns="0" rIns="0" bIns="0" rtlCol="0" anchor="t"/>
          <a:lstStyle/>
          <a:p>
            <a:pPr marL="0" indent="0" algn="l">
              <a:lnSpc>
                <a:spcPts val="1850"/>
              </a:lnSpc>
              <a:buNone/>
            </a:pPr>
            <a:r>
              <a:rPr lang="en-US" sz="1450" b="1" dirty="0">
                <a:solidFill>
                  <a:srgbClr val="E5E0DF"/>
                </a:solidFill>
                <a:latin typeface="Inter Bold" pitchFamily="34" charset="0"/>
                <a:ea typeface="Inter Bold" pitchFamily="34" charset="-122"/>
                <a:cs typeface="Inter Bold" pitchFamily="34" charset="-120"/>
              </a:rPr>
              <a:t>Prioritize Self-Care</a:t>
            </a:r>
            <a:endParaRPr lang="en-US" sz="1450" dirty="0"/>
          </a:p>
        </p:txBody>
      </p:sp>
      <p:sp>
        <p:nvSpPr>
          <p:cNvPr id="15" name="Text 8"/>
          <p:cNvSpPr/>
          <p:nvPr/>
        </p:nvSpPr>
        <p:spPr>
          <a:xfrm>
            <a:off x="1063585" y="5158026"/>
            <a:ext cx="2035016" cy="1458039"/>
          </a:xfrm>
          <a:prstGeom prst="rect">
            <a:avLst/>
          </a:prstGeom>
          <a:noFill/>
          <a:ln/>
        </p:spPr>
        <p:txBody>
          <a:bodyPr wrap="square" lIns="0" tIns="0" rIns="0" bIns="0" rtlCol="0" anchor="t"/>
          <a:lstStyle/>
          <a:p>
            <a:pPr marL="0" indent="0" algn="l">
              <a:lnSpc>
                <a:spcPts val="1900"/>
              </a:lnSpc>
              <a:buNone/>
            </a:pPr>
            <a:r>
              <a:rPr lang="en-US" sz="1150" dirty="0">
                <a:solidFill>
                  <a:srgbClr val="E5E0DF"/>
                </a:solidFill>
                <a:latin typeface="Inter" pitchFamily="34" charset="0"/>
                <a:ea typeface="Inter" pitchFamily="34" charset="-122"/>
                <a:cs typeface="Inter" pitchFamily="34" charset="-120"/>
              </a:rPr>
              <a:t>Dedicate time for physical activity, ensure sufficient sleep, engage in hobbies, and seek mental health support when needed to maintain overall well-being.</a:t>
            </a:r>
            <a:endParaRPr lang="en-US" sz="11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13740" y="637580"/>
            <a:ext cx="7889319" cy="1120378"/>
          </a:xfrm>
          <a:prstGeom prst="rect">
            <a:avLst/>
          </a:prstGeom>
          <a:noFill/>
          <a:ln/>
        </p:spPr>
        <p:txBody>
          <a:bodyPr wrap="square" lIns="0" tIns="0" rIns="0" bIns="0" rtlCol="0" anchor="t"/>
          <a:lstStyle/>
          <a:p>
            <a:pPr marL="0" indent="0" algn="l">
              <a:lnSpc>
                <a:spcPts val="4400"/>
              </a:lnSpc>
              <a:buNone/>
            </a:pPr>
            <a:r>
              <a:rPr lang="en-US" sz="3500" b="1" dirty="0">
                <a:solidFill>
                  <a:srgbClr val="FFFFFF"/>
                </a:solidFill>
                <a:latin typeface="Inter Bold" pitchFamily="34" charset="0"/>
                <a:ea typeface="Inter Bold" pitchFamily="34" charset="-122"/>
                <a:cs typeface="Inter Bold" pitchFamily="34" charset="-120"/>
              </a:rPr>
              <a:t>The Organizational Impact: Fostering Balance</a:t>
            </a:r>
            <a:endParaRPr lang="en-US" sz="3500" dirty="0"/>
          </a:p>
        </p:txBody>
      </p:sp>
      <p:pic>
        <p:nvPicPr>
          <p:cNvPr id="4" name="Image 1" descr="preencoded.png"/>
          <p:cNvPicPr>
            <a:picLocks noChangeAspect="1"/>
          </p:cNvPicPr>
          <p:nvPr/>
        </p:nvPicPr>
        <p:blipFill>
          <a:blip r:embed="rId4"/>
          <a:stretch>
            <a:fillRect/>
          </a:stretch>
        </p:blipFill>
        <p:spPr>
          <a:xfrm>
            <a:off x="6113740" y="2026801"/>
            <a:ext cx="896183" cy="1319570"/>
          </a:xfrm>
          <a:prstGeom prst="rect">
            <a:avLst/>
          </a:prstGeom>
        </p:spPr>
      </p:pic>
      <p:sp>
        <p:nvSpPr>
          <p:cNvPr id="5" name="Text 1"/>
          <p:cNvSpPr/>
          <p:nvPr/>
        </p:nvSpPr>
        <p:spPr>
          <a:xfrm>
            <a:off x="7278767" y="2205990"/>
            <a:ext cx="2389584" cy="280035"/>
          </a:xfrm>
          <a:prstGeom prst="rect">
            <a:avLst/>
          </a:prstGeom>
          <a:noFill/>
          <a:ln/>
        </p:spPr>
        <p:txBody>
          <a:bodyPr wrap="none" lIns="0" tIns="0" rIns="0" bIns="0" rtlCol="0" anchor="t"/>
          <a:lstStyle/>
          <a:p>
            <a:pPr marL="0" indent="0" algn="l">
              <a:lnSpc>
                <a:spcPts val="2200"/>
              </a:lnSpc>
              <a:buNone/>
            </a:pPr>
            <a:r>
              <a:rPr lang="en-US" sz="1750" b="1" dirty="0">
                <a:solidFill>
                  <a:srgbClr val="E5E0DF"/>
                </a:solidFill>
                <a:latin typeface="Inter Bold" pitchFamily="34" charset="0"/>
                <a:ea typeface="Inter Bold" pitchFamily="34" charset="-122"/>
                <a:cs typeface="Inter Bold" pitchFamily="34" charset="-120"/>
              </a:rPr>
              <a:t>Flexible Work Policies</a:t>
            </a:r>
            <a:endParaRPr lang="en-US" sz="1750" dirty="0"/>
          </a:p>
        </p:txBody>
      </p:sp>
      <p:sp>
        <p:nvSpPr>
          <p:cNvPr id="6" name="Text 2"/>
          <p:cNvSpPr/>
          <p:nvPr/>
        </p:nvSpPr>
        <p:spPr>
          <a:xfrm>
            <a:off x="7278767" y="2593538"/>
            <a:ext cx="6724293" cy="573643"/>
          </a:xfrm>
          <a:prstGeom prst="rect">
            <a:avLst/>
          </a:prstGeom>
          <a:noFill/>
          <a:ln/>
        </p:spPr>
        <p:txBody>
          <a:bodyPr wrap="square" lIns="0" tIns="0" rIns="0" bIns="0" rtlCol="0" anchor="t"/>
          <a:lstStyle/>
          <a:p>
            <a:pPr marL="0" indent="0" algn="l">
              <a:lnSpc>
                <a:spcPts val="2250"/>
              </a:lnSpc>
              <a:buNone/>
            </a:pPr>
            <a:r>
              <a:rPr lang="en-US" sz="1400" dirty="0">
                <a:solidFill>
                  <a:srgbClr val="E5E0DF"/>
                </a:solidFill>
                <a:latin typeface="Inter" pitchFamily="34" charset="0"/>
                <a:ea typeface="Inter" pitchFamily="34" charset="-122"/>
                <a:cs typeface="Inter" pitchFamily="34" charset="-120"/>
              </a:rPr>
              <a:t>Implement and promote options like remote work, flextime, and hybrid models to give employees autonomy over their schedules and locations.</a:t>
            </a:r>
            <a:endParaRPr lang="en-US" sz="1400" dirty="0"/>
          </a:p>
        </p:txBody>
      </p:sp>
      <p:pic>
        <p:nvPicPr>
          <p:cNvPr id="7" name="Image 2" descr="preencoded.png"/>
          <p:cNvPicPr>
            <a:picLocks noChangeAspect="1"/>
          </p:cNvPicPr>
          <p:nvPr/>
        </p:nvPicPr>
        <p:blipFill>
          <a:blip r:embed="rId5"/>
          <a:stretch>
            <a:fillRect/>
          </a:stretch>
        </p:blipFill>
        <p:spPr>
          <a:xfrm>
            <a:off x="6113740" y="3346371"/>
            <a:ext cx="896183" cy="1319570"/>
          </a:xfrm>
          <a:prstGeom prst="rect">
            <a:avLst/>
          </a:prstGeom>
        </p:spPr>
      </p:pic>
      <p:sp>
        <p:nvSpPr>
          <p:cNvPr id="8" name="Text 3"/>
          <p:cNvSpPr/>
          <p:nvPr/>
        </p:nvSpPr>
        <p:spPr>
          <a:xfrm>
            <a:off x="7278767" y="3525560"/>
            <a:ext cx="3776901" cy="280035"/>
          </a:xfrm>
          <a:prstGeom prst="rect">
            <a:avLst/>
          </a:prstGeom>
          <a:noFill/>
          <a:ln/>
        </p:spPr>
        <p:txBody>
          <a:bodyPr wrap="none" lIns="0" tIns="0" rIns="0" bIns="0" rtlCol="0" anchor="t"/>
          <a:lstStyle/>
          <a:p>
            <a:pPr marL="0" indent="0" algn="l">
              <a:lnSpc>
                <a:spcPts val="2200"/>
              </a:lnSpc>
              <a:buNone/>
            </a:pPr>
            <a:r>
              <a:rPr lang="en-US" sz="1750" b="1" dirty="0">
                <a:solidFill>
                  <a:srgbClr val="E5E0DF"/>
                </a:solidFill>
                <a:latin typeface="Inter Bold" pitchFamily="34" charset="0"/>
                <a:ea typeface="Inter Bold" pitchFamily="34" charset="-122"/>
                <a:cs typeface="Inter Bold" pitchFamily="34" charset="-120"/>
              </a:rPr>
              <a:t>Comprehensive Support Programs</a:t>
            </a:r>
            <a:endParaRPr lang="en-US" sz="1750" dirty="0"/>
          </a:p>
        </p:txBody>
      </p:sp>
      <p:sp>
        <p:nvSpPr>
          <p:cNvPr id="9" name="Text 4"/>
          <p:cNvSpPr/>
          <p:nvPr/>
        </p:nvSpPr>
        <p:spPr>
          <a:xfrm>
            <a:off x="7278767" y="3913108"/>
            <a:ext cx="6724293" cy="573643"/>
          </a:xfrm>
          <a:prstGeom prst="rect">
            <a:avLst/>
          </a:prstGeom>
          <a:noFill/>
          <a:ln/>
        </p:spPr>
        <p:txBody>
          <a:bodyPr wrap="square" lIns="0" tIns="0" rIns="0" bIns="0" rtlCol="0" anchor="t"/>
          <a:lstStyle/>
          <a:p>
            <a:pPr marL="0" indent="0" algn="l">
              <a:lnSpc>
                <a:spcPts val="2250"/>
              </a:lnSpc>
              <a:buNone/>
            </a:pPr>
            <a:r>
              <a:rPr lang="en-US" sz="1400" dirty="0">
                <a:solidFill>
                  <a:srgbClr val="E5E0DF"/>
                </a:solidFill>
                <a:latin typeface="Inter" pitchFamily="34" charset="0"/>
                <a:ea typeface="Inter" pitchFamily="34" charset="-122"/>
                <a:cs typeface="Inter" pitchFamily="34" charset="-120"/>
              </a:rPr>
              <a:t>Offer mental health days, comprehensive wellness initiatives, and employee assistance programs to support holistic employee well-being.</a:t>
            </a:r>
            <a:endParaRPr lang="en-US" sz="1400" dirty="0"/>
          </a:p>
        </p:txBody>
      </p:sp>
      <p:pic>
        <p:nvPicPr>
          <p:cNvPr id="10" name="Image 3" descr="preencoded.png"/>
          <p:cNvPicPr>
            <a:picLocks noChangeAspect="1"/>
          </p:cNvPicPr>
          <p:nvPr/>
        </p:nvPicPr>
        <p:blipFill>
          <a:blip r:embed="rId6"/>
          <a:stretch>
            <a:fillRect/>
          </a:stretch>
        </p:blipFill>
        <p:spPr>
          <a:xfrm>
            <a:off x="6113740" y="4665940"/>
            <a:ext cx="896183" cy="1606391"/>
          </a:xfrm>
          <a:prstGeom prst="rect">
            <a:avLst/>
          </a:prstGeom>
        </p:spPr>
      </p:pic>
      <p:sp>
        <p:nvSpPr>
          <p:cNvPr id="11" name="Text 5"/>
          <p:cNvSpPr/>
          <p:nvPr/>
        </p:nvSpPr>
        <p:spPr>
          <a:xfrm>
            <a:off x="7278767" y="4845129"/>
            <a:ext cx="2959060" cy="280035"/>
          </a:xfrm>
          <a:prstGeom prst="rect">
            <a:avLst/>
          </a:prstGeom>
          <a:noFill/>
          <a:ln/>
        </p:spPr>
        <p:txBody>
          <a:bodyPr wrap="none" lIns="0" tIns="0" rIns="0" bIns="0" rtlCol="0" anchor="t"/>
          <a:lstStyle/>
          <a:p>
            <a:pPr marL="0" indent="0" algn="l">
              <a:lnSpc>
                <a:spcPts val="2200"/>
              </a:lnSpc>
              <a:buNone/>
            </a:pPr>
            <a:r>
              <a:rPr lang="en-US" sz="1750" b="1" dirty="0">
                <a:solidFill>
                  <a:srgbClr val="E5E0DF"/>
                </a:solidFill>
                <a:latin typeface="Inter Bold" pitchFamily="34" charset="0"/>
                <a:ea typeface="Inter Bold" pitchFamily="34" charset="-122"/>
                <a:cs typeface="Inter Bold" pitchFamily="34" charset="-120"/>
              </a:rPr>
              <a:t>Cultivate a Positive Culture</a:t>
            </a:r>
            <a:endParaRPr lang="en-US" sz="1750" dirty="0"/>
          </a:p>
        </p:txBody>
      </p:sp>
      <p:sp>
        <p:nvSpPr>
          <p:cNvPr id="12" name="Text 6"/>
          <p:cNvSpPr/>
          <p:nvPr/>
        </p:nvSpPr>
        <p:spPr>
          <a:xfrm>
            <a:off x="7278767" y="5278978"/>
            <a:ext cx="6724293" cy="860465"/>
          </a:xfrm>
          <a:prstGeom prst="rect">
            <a:avLst/>
          </a:prstGeom>
          <a:noFill/>
          <a:ln/>
        </p:spPr>
        <p:txBody>
          <a:bodyPr wrap="square" lIns="0" tIns="0" rIns="0" bIns="0" rtlCol="0" anchor="t"/>
          <a:lstStyle/>
          <a:p>
            <a:pPr marL="0" indent="0" algn="l">
              <a:lnSpc>
                <a:spcPts val="2250"/>
              </a:lnSpc>
              <a:buNone/>
            </a:pPr>
            <a:r>
              <a:rPr lang="en-US" sz="1400" dirty="0">
                <a:solidFill>
                  <a:srgbClr val="E5E0DF"/>
                </a:solidFill>
                <a:latin typeface="Inter" pitchFamily="34" charset="0"/>
                <a:ea typeface="Inter" pitchFamily="34" charset="-122"/>
                <a:cs typeface="Inter" pitchFamily="34" charset="-120"/>
              </a:rPr>
              <a:t>Actively encourage taking time off and dispel the expectation of being "always-on." Lead by example to create an environment where balance is valued.</a:t>
            </a:r>
            <a:endParaRPr lang="en-US" sz="1400" dirty="0"/>
          </a:p>
        </p:txBody>
      </p:sp>
      <p:pic>
        <p:nvPicPr>
          <p:cNvPr id="13" name="Image 4" descr="preencoded.png"/>
          <p:cNvPicPr>
            <a:picLocks noChangeAspect="1"/>
          </p:cNvPicPr>
          <p:nvPr/>
        </p:nvPicPr>
        <p:blipFill>
          <a:blip r:embed="rId7"/>
          <a:stretch>
            <a:fillRect/>
          </a:stretch>
        </p:blipFill>
        <p:spPr>
          <a:xfrm>
            <a:off x="6113740" y="6272332"/>
            <a:ext cx="896183" cy="1319570"/>
          </a:xfrm>
          <a:prstGeom prst="rect">
            <a:avLst/>
          </a:prstGeom>
        </p:spPr>
      </p:pic>
      <p:sp>
        <p:nvSpPr>
          <p:cNvPr id="14" name="Text 7"/>
          <p:cNvSpPr/>
          <p:nvPr/>
        </p:nvSpPr>
        <p:spPr>
          <a:xfrm>
            <a:off x="7278767" y="6451521"/>
            <a:ext cx="3220760" cy="280035"/>
          </a:xfrm>
          <a:prstGeom prst="rect">
            <a:avLst/>
          </a:prstGeom>
          <a:noFill/>
          <a:ln/>
        </p:spPr>
        <p:txBody>
          <a:bodyPr wrap="none" lIns="0" tIns="0" rIns="0" bIns="0" rtlCol="0" anchor="t"/>
          <a:lstStyle/>
          <a:p>
            <a:pPr marL="0" indent="0" algn="l">
              <a:lnSpc>
                <a:spcPts val="2200"/>
              </a:lnSpc>
              <a:buNone/>
            </a:pPr>
            <a:r>
              <a:rPr lang="en-US" sz="1750" b="1" dirty="0">
                <a:solidFill>
                  <a:srgbClr val="E5E0DF"/>
                </a:solidFill>
                <a:latin typeface="Inter Bold" pitchFamily="34" charset="0"/>
                <a:ea typeface="Inter Bold" pitchFamily="34" charset="-122"/>
                <a:cs typeface="Inter Bold" pitchFamily="34" charset="-120"/>
              </a:rPr>
              <a:t>Empathetic Manager Training</a:t>
            </a:r>
            <a:endParaRPr lang="en-US" sz="1750" dirty="0"/>
          </a:p>
        </p:txBody>
      </p:sp>
      <p:sp>
        <p:nvSpPr>
          <p:cNvPr id="15" name="Text 8"/>
          <p:cNvSpPr/>
          <p:nvPr/>
        </p:nvSpPr>
        <p:spPr>
          <a:xfrm>
            <a:off x="7278767" y="6839069"/>
            <a:ext cx="6724293" cy="573643"/>
          </a:xfrm>
          <a:prstGeom prst="rect">
            <a:avLst/>
          </a:prstGeom>
          <a:noFill/>
          <a:ln/>
        </p:spPr>
        <p:txBody>
          <a:bodyPr wrap="square" lIns="0" tIns="0" rIns="0" bIns="0" rtlCol="0" anchor="t"/>
          <a:lstStyle/>
          <a:p>
            <a:pPr marL="0" indent="0" algn="l">
              <a:lnSpc>
                <a:spcPts val="2250"/>
              </a:lnSpc>
              <a:buNone/>
            </a:pPr>
            <a:r>
              <a:rPr lang="en-US" sz="1400" dirty="0">
                <a:solidFill>
                  <a:srgbClr val="E5E0DF"/>
                </a:solidFill>
                <a:latin typeface="Inter" pitchFamily="34" charset="0"/>
                <a:ea typeface="Inter" pitchFamily="34" charset="-122"/>
                <a:cs typeface="Inter" pitchFamily="34" charset="-120"/>
              </a:rPr>
              <a:t>Provide training for managers on empathetic leadership, effective workload distribution, and how to identify and address signs of employee burnout.</a:t>
            </a:r>
            <a:endParaRPr lang="en-US" sz="1400" dirty="0"/>
          </a:p>
        </p:txBody>
      </p:sp>
      <p:sp>
        <p:nvSpPr>
          <p:cNvPr id="16" name="Rectangle 15">
            <a:extLst>
              <a:ext uri="{FF2B5EF4-FFF2-40B4-BE49-F238E27FC236}">
                <a16:creationId xmlns:a16="http://schemas.microsoft.com/office/drawing/2014/main" id="{B2BA3F87-676F-5A6D-E508-DC9466F347A4}"/>
              </a:ext>
            </a:extLst>
          </p:cNvPr>
          <p:cNvSpPr/>
          <p:nvPr/>
        </p:nvSpPr>
        <p:spPr>
          <a:xfrm>
            <a:off x="12790025" y="7591902"/>
            <a:ext cx="1840375" cy="56673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8" name="Picture 17">
            <a:extLst>
              <a:ext uri="{FF2B5EF4-FFF2-40B4-BE49-F238E27FC236}">
                <a16:creationId xmlns:a16="http://schemas.microsoft.com/office/drawing/2014/main" id="{11EDAEEC-8202-AB4D-6B48-9E849C32A84C}"/>
              </a:ext>
            </a:extLst>
          </p:cNvPr>
          <p:cNvPicPr>
            <a:picLocks noChangeAspect="1"/>
          </p:cNvPicPr>
          <p:nvPr/>
        </p:nvPicPr>
        <p:blipFill>
          <a:blip r:embed="rId8"/>
          <a:stretch>
            <a:fillRect/>
          </a:stretch>
        </p:blipFill>
        <p:spPr>
          <a:xfrm>
            <a:off x="12790025" y="7591902"/>
            <a:ext cx="1840375" cy="57364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29615"/>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FFFFFF"/>
                </a:solidFill>
                <a:latin typeface="Inter Bold" pitchFamily="34" charset="0"/>
                <a:ea typeface="Inter Bold" pitchFamily="34" charset="-122"/>
                <a:cs typeface="Inter Bold" pitchFamily="34" charset="-120"/>
              </a:rPr>
              <a:t>Conclusion: A Shared Responsibility</a:t>
            </a:r>
            <a:endParaRPr lang="en-US" sz="4450" dirty="0"/>
          </a:p>
        </p:txBody>
      </p:sp>
      <p:sp>
        <p:nvSpPr>
          <p:cNvPr id="4" name="Text 1"/>
          <p:cNvSpPr/>
          <p:nvPr/>
        </p:nvSpPr>
        <p:spPr>
          <a:xfrm>
            <a:off x="6280190" y="2487335"/>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A balanced life is not merely a desirable state, but a fundamental necessity for enhanced health, stronger relationships, and optimal work performance. It empowers individuals to thrive, fosters innovation, and builds resilient, engaged teams.</a:t>
            </a:r>
            <a:endParaRPr lang="en-US" sz="1750" dirty="0"/>
          </a:p>
        </p:txBody>
      </p:sp>
      <p:sp>
        <p:nvSpPr>
          <p:cNvPr id="5" name="Text 2"/>
          <p:cNvSpPr/>
          <p:nvPr/>
        </p:nvSpPr>
        <p:spPr>
          <a:xfrm>
            <a:off x="6280190" y="4194096"/>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Inter" pitchFamily="34" charset="0"/>
                <a:ea typeface="Inter" pitchFamily="34" charset="-122"/>
                <a:cs typeface="Inter" pitchFamily="34" charset="-120"/>
              </a:rPr>
              <a:t>Achieving true work-life balance requires a concerted effort from both employees and employers. By collectively prioritizing well-being, setting clear boundaries, and implementing supportive policies, we can build a healthier, happier, and more productive future for everyone.</a:t>
            </a:r>
            <a:endParaRPr lang="en-US" sz="1750" dirty="0"/>
          </a:p>
        </p:txBody>
      </p:sp>
      <p:sp>
        <p:nvSpPr>
          <p:cNvPr id="6" name="Text 3"/>
          <p:cNvSpPr/>
          <p:nvPr/>
        </p:nvSpPr>
        <p:spPr>
          <a:xfrm>
            <a:off x="6620351" y="6518910"/>
            <a:ext cx="7216259" cy="725805"/>
          </a:xfrm>
          <a:prstGeom prst="rect">
            <a:avLst/>
          </a:prstGeom>
          <a:noFill/>
          <a:ln/>
        </p:spPr>
        <p:txBody>
          <a:bodyPr wrap="square" lIns="0" tIns="0" rIns="0" bIns="0" rtlCol="0" anchor="t"/>
          <a:lstStyle/>
          <a:p>
            <a:pPr marL="0" indent="0" algn="l">
              <a:lnSpc>
                <a:spcPts val="2850"/>
              </a:lnSpc>
              <a:buNone/>
            </a:pPr>
            <a:r>
              <a:rPr lang="en-US" sz="1750" b="1" dirty="0">
                <a:solidFill>
                  <a:srgbClr val="E5E0DF"/>
                </a:solidFill>
                <a:latin typeface="Inter" pitchFamily="34" charset="0"/>
                <a:ea typeface="Inter" pitchFamily="34" charset="-122"/>
                <a:cs typeface="Inter" pitchFamily="34" charset="-120"/>
              </a:rPr>
              <a:t>"Don’t get so busy making a living that you forget to make a life."</a:t>
            </a:r>
            <a:r>
              <a:rPr lang="en-US" sz="1750" dirty="0">
                <a:solidFill>
                  <a:srgbClr val="E5E0DF"/>
                </a:solidFill>
                <a:latin typeface="Inter" pitchFamily="34" charset="0"/>
                <a:ea typeface="Inter" pitchFamily="34" charset="-122"/>
                <a:cs typeface="Inter" pitchFamily="34" charset="-120"/>
              </a:rPr>
              <a:t> </a:t>
            </a:r>
            <a:r>
              <a:rPr lang="en-US" sz="1750" dirty="0">
                <a:solidFill>
                  <a:srgbClr val="000000"/>
                </a:solidFill>
                <a:latin typeface="Inter" pitchFamily="34" charset="0"/>
                <a:ea typeface="Inter" pitchFamily="34" charset="-122"/>
                <a:cs typeface="Inter" pitchFamily="34" charset="-120"/>
              </a:rPr>
              <a:t>💖</a:t>
            </a:r>
            <a:endParaRPr lang="en-US" sz="1750" dirty="0"/>
          </a:p>
        </p:txBody>
      </p:sp>
      <p:sp>
        <p:nvSpPr>
          <p:cNvPr id="7" name="Shape 4"/>
          <p:cNvSpPr/>
          <p:nvPr/>
        </p:nvSpPr>
        <p:spPr>
          <a:xfrm>
            <a:off x="6280190" y="6263759"/>
            <a:ext cx="30480" cy="1236107"/>
          </a:xfrm>
          <a:prstGeom prst="rect">
            <a:avLst/>
          </a:prstGeom>
          <a:solidFill>
            <a:srgbClr val="2B0AFF"/>
          </a:solidFill>
          <a:ln/>
        </p:spPr>
      </p:sp>
      <p:sp>
        <p:nvSpPr>
          <p:cNvPr id="12" name="Rectangle 11">
            <a:extLst>
              <a:ext uri="{FF2B5EF4-FFF2-40B4-BE49-F238E27FC236}">
                <a16:creationId xmlns:a16="http://schemas.microsoft.com/office/drawing/2014/main" id="{2F8CC93D-E88E-265E-9225-C17E765C20B8}"/>
              </a:ext>
            </a:extLst>
          </p:cNvPr>
          <p:cNvSpPr/>
          <p:nvPr/>
        </p:nvSpPr>
        <p:spPr>
          <a:xfrm>
            <a:off x="12790449" y="7738946"/>
            <a:ext cx="1739590" cy="3791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4" name="Picture 13">
            <a:extLst>
              <a:ext uri="{FF2B5EF4-FFF2-40B4-BE49-F238E27FC236}">
                <a16:creationId xmlns:a16="http://schemas.microsoft.com/office/drawing/2014/main" id="{1AF6B348-9F33-8A6C-2B02-90B6DC189A2A}"/>
              </a:ext>
            </a:extLst>
          </p:cNvPr>
          <p:cNvPicPr>
            <a:picLocks noChangeAspect="1"/>
          </p:cNvPicPr>
          <p:nvPr/>
        </p:nvPicPr>
        <p:blipFill>
          <a:blip r:embed="rId4"/>
          <a:stretch>
            <a:fillRect/>
          </a:stretch>
        </p:blipFill>
        <p:spPr>
          <a:xfrm>
            <a:off x="12790449" y="7616283"/>
            <a:ext cx="1739590" cy="51787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TotalTime>
  <Words>655</Words>
  <Application>Microsoft Office PowerPoint</Application>
  <PresentationFormat>Custom</PresentationFormat>
  <Paragraphs>52</Paragraphs>
  <Slides>6</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Inter</vt:lpstr>
      <vt:lpstr>Inter Bold</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Rajan Kushwaha</cp:lastModifiedBy>
  <cp:revision>9</cp:revision>
  <dcterms:created xsi:type="dcterms:W3CDTF">2025-06-09T15:19:32Z</dcterms:created>
  <dcterms:modified xsi:type="dcterms:W3CDTF">2025-06-09T15:27:29Z</dcterms:modified>
</cp:coreProperties>
</file>